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"/>
  </p:notesMasterIdLst>
  <p:sldIdLst>
    <p:sldId id="344" r:id="rId2"/>
    <p:sldId id="350" r:id="rId3"/>
  </p:sldIdLst>
  <p:sldSz cx="12192000" cy="6858000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114"/>
    <a:srgbClr val="AFABAB"/>
    <a:srgbClr val="F38A79"/>
    <a:srgbClr val="F06F5A"/>
    <a:srgbClr val="EA381A"/>
    <a:srgbClr val="FDECE9"/>
    <a:srgbClr val="F9C2B9"/>
    <a:srgbClr val="00A249"/>
    <a:srgbClr val="FEF9F8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FF9D51-5F45-2D13-C11C-58710373AA8B}" v="71" dt="2024-05-01T15:40:11.866"/>
    <p1510:client id="{38CAB50C-BB5E-1CD3-7F3F-C24B8F1DD97D}" v="102" dt="2024-05-01T10:04:05.437"/>
    <p1510:client id="{39C79116-8BB3-4307-4DD7-762914471A76}" v="1" dt="2024-05-01T10:16:20.573"/>
    <p1510:client id="{4D14FD1B-001A-07B7-9068-9F7525E0EA8A}" v="730" dt="2024-05-01T07:25:23.989"/>
    <p1510:client id="{5B040767-2F7E-7DBB-9C16-59D5048C456E}" v="106" dt="2024-05-01T11:20:01.975"/>
    <p1510:client id="{7CA606DC-C95C-D5AE-5858-D533DB67E441}" v="224" dt="2024-05-01T14:09:49.401"/>
    <p1510:client id="{8DEFA5B3-3701-654E-B12A-398AFD3DFB5C}" v="137" dt="2024-05-01T09:15:47.312"/>
    <p1510:client id="{B9269669-5DEE-581F-B92B-7CF19A75E283}" v="6" dt="2024-05-01T10:20:21.028"/>
    <p1510:client id="{C054895A-CA4F-FADE-E16D-1D793E72270E}" v="106" dt="2024-05-01T09:31:06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08" autoAdjust="0"/>
    <p:restoredTop sz="95214" autoAdjust="0"/>
  </p:normalViewPr>
  <p:slideViewPr>
    <p:cSldViewPr snapToGrid="0">
      <p:cViewPr varScale="1">
        <p:scale>
          <a:sx n="122" d="100"/>
          <a:sy n="122" d="100"/>
        </p:scale>
        <p:origin x="571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3" cy="717254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7" y="1"/>
            <a:ext cx="4275403" cy="717254"/>
          </a:xfrm>
          <a:prstGeom prst="rect">
            <a:avLst/>
          </a:prstGeom>
        </p:spPr>
        <p:txBody>
          <a:bodyPr vert="horz" lIns="133073" tIns="66536" rIns="133073" bIns="66536" rtlCol="0"/>
          <a:lstStyle>
            <a:lvl1pPr algn="r">
              <a:defRPr sz="1700"/>
            </a:lvl1pPr>
          </a:lstStyle>
          <a:p>
            <a:fld id="{0A4F8FDB-72F4-4835-93D5-6CF9426860B9}" type="datetimeFigureOut">
              <a:rPr kumimoji="1" lang="ja-JP" altLang="en-US" smtClean="0"/>
              <a:t>2024/9/20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1787525"/>
            <a:ext cx="8570913" cy="482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73" tIns="66536" rIns="133073" bIns="6653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6879680"/>
            <a:ext cx="7893050" cy="5628829"/>
          </a:xfrm>
          <a:prstGeom prst="rect">
            <a:avLst/>
          </a:prstGeom>
        </p:spPr>
        <p:txBody>
          <a:bodyPr vert="horz" lIns="133073" tIns="66536" rIns="133073" bIns="6653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3578186"/>
            <a:ext cx="4275403" cy="717253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7" y="13578186"/>
            <a:ext cx="4275403" cy="717253"/>
          </a:xfrm>
          <a:prstGeom prst="rect">
            <a:avLst/>
          </a:prstGeom>
        </p:spPr>
        <p:txBody>
          <a:bodyPr vert="horz" lIns="133073" tIns="66536" rIns="133073" bIns="66536" rtlCol="0" anchor="b"/>
          <a:lstStyle>
            <a:lvl1pPr algn="r">
              <a:defRPr sz="1700"/>
            </a:lvl1pPr>
          </a:lstStyle>
          <a:p>
            <a:fld id="{E868F77F-14EB-4DC5-A9C7-3CA4EF941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94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F77F-14EB-4DC5-A9C7-3CA4EF941E0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73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F77F-14EB-4DC5-A9C7-3CA4EF941E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620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窓, 男, 光, 女性 が含まれている画像&#10;&#10;自動的に生成された説明">
            <a:extLst>
              <a:ext uri="{FF2B5EF4-FFF2-40B4-BE49-F238E27FC236}">
                <a16:creationId xmlns:a16="http://schemas.microsoft.com/office/drawing/2014/main" id="{EDFEBAE6-131A-1002-9BD5-E69F21B8B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直線コネクタ 8"/>
          <p:cNvCxnSpPr/>
          <p:nvPr userDrawn="1"/>
        </p:nvCxnSpPr>
        <p:spPr>
          <a:xfrm>
            <a:off x="0" y="571500"/>
            <a:ext cx="12192000" cy="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 userDrawn="1"/>
        </p:nvSpPr>
        <p:spPr>
          <a:xfrm>
            <a:off x="1741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4092400" y="259933"/>
            <a:ext cx="3789837" cy="37781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 userDrawn="1"/>
        </p:nvSpPr>
        <p:spPr>
          <a:xfrm>
            <a:off x="4092400" y="322211"/>
            <a:ext cx="5620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チーム名　</a:t>
            </a:r>
            <a:r>
              <a:rPr kumimoji="1" lang="ja-JP" altLang="en-US" sz="1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endParaRPr kumimoji="1" lang="en-US" altLang="ja-JP" sz="1100" b="1" smtClean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092400" y="748950"/>
            <a:ext cx="7941104" cy="38708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4122712" y="721854"/>
            <a:ext cx="77443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アクションタイトル</a:t>
            </a:r>
            <a:r>
              <a:rPr kumimoji="1" lang="ja-JP" altLang="en-US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kumimoji="1" lang="ja-JP" altLang="en-US" b="1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092400" y="1270701"/>
            <a:ext cx="7941104" cy="527010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78306" y="1270701"/>
            <a:ext cx="3778839" cy="527010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83318" y="1317279"/>
            <a:ext cx="36432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00" b="1">
                <a:solidFill>
                  <a:srgbClr val="F38A7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このアクションが解決を目指す地域課題</a:t>
            </a:r>
            <a:endParaRPr kumimoji="1" lang="en-US" altLang="ja-JP" sz="1000" b="1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82936" y="3478863"/>
            <a:ext cx="549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>
                <a:solidFill>
                  <a:srgbClr val="F38A7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取り組みたいと思ったきっかけ</a:t>
            </a:r>
            <a:endParaRPr kumimoji="1" lang="en-US" altLang="ja-JP" sz="1000" b="1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83318" y="2413479"/>
            <a:ext cx="36432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00" b="1">
                <a:solidFill>
                  <a:srgbClr val="F38A7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アクションを行う想定地域</a:t>
            </a:r>
            <a:endParaRPr kumimoji="1" lang="en-US" altLang="ja-JP" sz="1000" b="1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82936" y="5475712"/>
            <a:ext cx="549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>
                <a:solidFill>
                  <a:srgbClr val="F38A7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活動歴　</a:t>
            </a:r>
            <a:r>
              <a:rPr kumimoji="1" lang="en-US" altLang="ja-JP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任意項目</a:t>
            </a:r>
            <a:endParaRPr kumimoji="1" lang="en-US" altLang="ja-JP" sz="1000" b="1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4102264" y="1317278"/>
            <a:ext cx="36432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00" b="1">
                <a:solidFill>
                  <a:srgbClr val="F38A7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アクションの概要</a:t>
            </a:r>
            <a:endParaRPr kumimoji="1" lang="en-US" altLang="ja-JP" sz="1000" b="1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102263" y="4926784"/>
            <a:ext cx="56743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00" b="1">
                <a:solidFill>
                  <a:srgbClr val="F38A7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 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アクションを行う上で感じて</a:t>
            </a:r>
            <a:r>
              <a:rPr kumimoji="1" lang="ja-JP" altLang="en-US" sz="1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いる課題と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kumimoji="1" lang="en-US" altLang="ja-JP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J:COM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に支援してほしい内容</a:t>
            </a:r>
            <a:endParaRPr kumimoji="1" lang="en-US" altLang="ja-JP" sz="1000" b="1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092400" y="5176847"/>
            <a:ext cx="20454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kumimoji="1" lang="ja-JP" altLang="en-US" sz="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課題（つまづき）</a:t>
            </a:r>
            <a:r>
              <a:rPr kumimoji="1" lang="en-US" altLang="ja-JP" sz="8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</a:p>
        </p:txBody>
      </p:sp>
      <p:sp>
        <p:nvSpPr>
          <p:cNvPr id="29" name="正方形/長方形 28"/>
          <p:cNvSpPr/>
          <p:nvPr userDrawn="1"/>
        </p:nvSpPr>
        <p:spPr>
          <a:xfrm>
            <a:off x="8141249" y="5176847"/>
            <a:ext cx="18827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8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【</a:t>
            </a:r>
            <a:r>
              <a:rPr kumimoji="1" lang="ja-JP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希望する支援の内容</a:t>
            </a:r>
            <a:r>
              <a:rPr kumimoji="1" lang="en-US" altLang="ja-JP" sz="8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】</a:t>
            </a:r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8136194" y="5221710"/>
            <a:ext cx="5055" cy="12907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7887298" y="431090"/>
            <a:ext cx="35079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枠内におさまれば、文字の大きさ・色などの変更可</a:t>
            </a:r>
            <a:endParaRPr kumimoji="1"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9DA0B798-1B07-638C-C9A1-4810DF099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5121" y="283825"/>
            <a:ext cx="1556573" cy="707846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0CE93537-18BE-1DF7-62F0-900D4077D0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83461" y="144899"/>
            <a:ext cx="963924" cy="468936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4FEC5AB-66E5-149D-DA83-DBAE8CDC7BC3}"/>
              </a:ext>
            </a:extLst>
          </p:cNvPr>
          <p:cNvSpPr txBox="1"/>
          <p:nvPr userDrawn="1"/>
        </p:nvSpPr>
        <p:spPr>
          <a:xfrm>
            <a:off x="167308" y="6585669"/>
            <a:ext cx="1896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CONFIDENTIAL ©️JCOM Co., Ltd    </a:t>
            </a:r>
            <a:endParaRPr lang="ja-JP" altLang="en-US" sz="8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1678805" y="479036"/>
            <a:ext cx="2438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アイデアシート</a:t>
            </a:r>
            <a:endParaRPr kumimoji="1" lang="en-US" altLang="ja-JP" sz="2200" b="1" smtClean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82936" y="4514742"/>
            <a:ext cx="54963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>
                <a:solidFill>
                  <a:srgbClr val="F38A7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kumimoji="1" lang="ja-JP" altLang="en-US" sz="1000" b="1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1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アクションの継続可能性</a:t>
            </a:r>
            <a:endParaRPr kumimoji="1" lang="en-US" altLang="ja-JP" sz="1000" b="1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7882237" y="268739"/>
            <a:ext cx="2754041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kumimoji="1" lang="ja-JP" altLang="en-US" sz="800" b="1" dirty="0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提出・エントリー締切：</a:t>
            </a:r>
            <a:r>
              <a:rPr kumimoji="1" lang="en-US" altLang="ja-JP" sz="800" b="1" dirty="0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2024</a:t>
            </a:r>
            <a:r>
              <a:rPr kumimoji="1" lang="ja-JP" altLang="en-US" sz="800" b="1" dirty="0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en-US" altLang="ja-JP" sz="800" b="1" dirty="0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kumimoji="1" lang="ja-JP" altLang="en-US" sz="800" b="1" dirty="0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kumimoji="1" lang="en-US" altLang="ja-JP" sz="800" b="1" dirty="0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r>
            <a:r>
              <a:rPr kumimoji="1" lang="ja-JP" altLang="en-US" sz="800" b="1" dirty="0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kumimoji="1" lang="en-US" altLang="ja-JP" sz="800" b="1" dirty="0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800" b="1" dirty="0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kumimoji="1" lang="en-US" altLang="ja-JP" sz="800" b="1" dirty="0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en-US" altLang="ja-JP" sz="800" b="1" baseline="0" dirty="0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23:59</a:t>
            </a:r>
            <a:r>
              <a:rPr kumimoji="1" lang="ja-JP" altLang="en-US" sz="800" b="1" baseline="0" dirty="0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まで</a:t>
            </a:r>
            <a:endParaRPr kumimoji="1" lang="en-US" altLang="ja-JP" sz="800" b="1" dirty="0">
              <a:solidFill>
                <a:srgbClr val="DE3114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© ODAKYU AGENCY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2F731-E059-439C-9EAC-F036D38B25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59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4166232" y="1617102"/>
            <a:ext cx="35378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こちらに記入</a:t>
            </a:r>
            <a:endParaRPr kumimoji="1"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166232" y="5485659"/>
            <a:ext cx="35378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こちらに記入</a:t>
            </a:r>
            <a:endParaRPr kumimoji="1"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8173301" y="5478912"/>
            <a:ext cx="35378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こちらに記入</a:t>
            </a:r>
            <a:endParaRPr kumimoji="1"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898277" y="318698"/>
            <a:ext cx="35378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こちらに記入</a:t>
            </a:r>
            <a:endParaRPr kumimoji="1"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511345" y="825052"/>
            <a:ext cx="35378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こちらに記入</a:t>
            </a:r>
            <a:endParaRPr kumimoji="1" lang="en-US" altLang="ja-JP" sz="9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5409" y="1607142"/>
            <a:ext cx="50355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例：少子高齢化による地域の伝統</a:t>
            </a:r>
            <a:r>
              <a:rPr kumimoji="1" lang="ja-JP" altLang="en-US" sz="100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産業</a:t>
            </a:r>
            <a:r>
              <a:rPr kumimoji="1" lang="en-US" altLang="ja-JP" sz="100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00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藍染め</a:t>
            </a:r>
            <a:r>
              <a:rPr kumimoji="1" lang="en-US" altLang="ja-JP" sz="100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kumimoji="1" lang="ja-JP" altLang="en-US" sz="100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kumimoji="1" lang="ja-JP" altLang="en-US" sz="1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担い手不足</a:t>
            </a:r>
            <a:endParaRPr kumimoji="1" lang="en-US" altLang="ja-JP" sz="10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98575" y="1902409"/>
            <a:ext cx="4873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・できるだけ具体的に</a:t>
            </a:r>
            <a:r>
              <a:rPr kumimoji="1" lang="ja-JP" altLang="en-US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表記</a:t>
            </a:r>
            <a:r>
              <a:rPr kumimoji="1" lang="ja-JP" altLang="en-US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する</a:t>
            </a:r>
            <a:r>
              <a:rPr kumimoji="1" lang="en-US" altLang="ja-JP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その</a:t>
            </a:r>
            <a:r>
              <a:rPr kumimoji="1" lang="ja-JP" altLang="en-US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地域の特徴が伝わるとなおよい</a:t>
            </a:r>
            <a:endParaRPr kumimoji="1" lang="en-US" altLang="ja-JP" sz="900" b="1" dirty="0">
              <a:solidFill>
                <a:srgbClr val="DE3114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5409" y="2657846"/>
            <a:ext cx="4873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例：○○県○○市○○町</a:t>
            </a:r>
            <a:r>
              <a:rPr kumimoji="1"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 ○○県○○市 ○</a:t>
            </a:r>
            <a:r>
              <a:rPr kumimoji="1" lang="ja-JP" altLang="en-US" sz="1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○</a:t>
            </a:r>
            <a:r>
              <a:rPr kumimoji="1" lang="ja-JP" altLang="en-US" sz="100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地域</a:t>
            </a:r>
            <a:r>
              <a:rPr kumimoji="1" lang="en-US" altLang="ja-JP" sz="100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kumimoji="1" lang="ja-JP" altLang="en-US" sz="100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○○町</a:t>
            </a:r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・○○村</a:t>
            </a:r>
            <a:r>
              <a:rPr kumimoji="1" lang="ja-JP" altLang="en-US" sz="1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100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○○村）</a:t>
            </a:r>
            <a:endParaRPr kumimoji="1"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8575" y="3067056"/>
            <a:ext cx="4873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・複数地域にまたがる場合は、</a:t>
            </a:r>
            <a:r>
              <a:rPr kumimoji="1" lang="en-US" altLang="ja-JP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活動</a:t>
            </a:r>
            <a:r>
              <a:rPr kumimoji="1" lang="ja-JP" altLang="en-US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エリアをイメージできるような表記にすること</a:t>
            </a:r>
            <a:endParaRPr kumimoji="1" lang="en-US" altLang="ja-JP" sz="900" b="1" dirty="0">
              <a:solidFill>
                <a:srgbClr val="DE3114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98575" y="3716927"/>
            <a:ext cx="48732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例：なぜこの地域なのか</a:t>
            </a:r>
            <a:r>
              <a:rPr kumimoji="1"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なぜこの地域課題に注目したのか</a:t>
            </a:r>
            <a:r>
              <a:rPr kumimoji="1"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活動を始めるきっかけとなる出来事があったか　　　　　　　　　　　　　　　　　　　　　　　　　　　　　　　　　　　　　　　　　　　　　　　　　　　　　　　　　　　　　　　　　　　　　　</a:t>
            </a:r>
            <a:r>
              <a:rPr kumimoji="1" lang="ja-JP" altLang="en-US" sz="1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kumimoji="1"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5409" y="4275826"/>
            <a:ext cx="36140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・簡潔</a:t>
            </a:r>
            <a:r>
              <a:rPr kumimoji="1" lang="ja-JP" altLang="en-US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に記載すること</a:t>
            </a:r>
            <a:endParaRPr kumimoji="1" lang="en-US" altLang="ja-JP" sz="900" b="1" dirty="0">
              <a:solidFill>
                <a:srgbClr val="DE3114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85409" y="5767286"/>
            <a:ext cx="3737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80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これまでの活動地域</a:t>
            </a:r>
            <a:r>
              <a:rPr kumimoji="1"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・活動メンバー　　</a:t>
            </a:r>
            <a:r>
              <a:rPr kumimoji="1"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所属、だいたいの人数など。個人名は不要</a:t>
            </a:r>
            <a:r>
              <a:rPr kumimoji="1"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・地域における協力者</a:t>
            </a:r>
            <a:r>
              <a:rPr kumimoji="1"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・活動の様子などが分かる</a:t>
            </a:r>
            <a:r>
              <a:rPr kumimoji="1"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kumimoji="1"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ページの</a:t>
            </a:r>
            <a:r>
              <a:rPr kumimoji="1"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kumimoji="1"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</a:t>
            </a:r>
            <a:r>
              <a:rPr kumimoji="1"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SNS</a:t>
            </a:r>
            <a:r>
              <a:rPr kumimoji="1"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アカウント　</a:t>
            </a:r>
            <a:endParaRPr kumimoji="1"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　　　　　　　　　　　　　　　　　</a:t>
            </a:r>
            <a:r>
              <a:rPr kumimoji="1" lang="ja-JP" altLang="en-US" sz="8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kumimoji="1" lang="en-US" altLang="ja-JP" sz="80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r>
              <a:rPr kumimoji="1"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</a:t>
            </a:r>
            <a:endParaRPr kumimoji="1"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33384" y="1627893"/>
            <a:ext cx="613800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例：　活動内容　</a:t>
            </a:r>
            <a:r>
              <a:rPr kumimoji="1"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いくつかある場合はそれぞれについて　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活動頻度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05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</a:t>
            </a:r>
            <a:r>
              <a:rPr kumimoji="1" lang="ja-JP" altLang="en-US" sz="105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 活動</a:t>
            </a:r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メンバー　</a:t>
            </a:r>
            <a:r>
              <a:rPr kumimoji="1"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所属、だいたいの人数など。個人名は不要</a:t>
            </a:r>
            <a:r>
              <a:rPr kumimoji="1"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★アピールポイント</a:t>
            </a:r>
            <a:r>
              <a:rPr kumimoji="1"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（すでにある他の活動に比べて特徴的、新しい視点があると思うところ）</a:t>
            </a:r>
            <a:r>
              <a:rPr kumimoji="1"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　　　　　　　　　　　　　　　　　　　　　　　　　　　　　　　　　　　　　　　　　　　　</a:t>
            </a:r>
            <a:r>
              <a:rPr kumimoji="1" lang="ja-JP" altLang="en-US" sz="105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1" lang="ja-JP" altLang="en-US" sz="105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               </a:t>
            </a:r>
            <a:endParaRPr kumimoji="1" lang="en-US" altLang="ja-JP" sz="1050" b="1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05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105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                                                                                                                                             …</a:t>
            </a:r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など</a:t>
            </a:r>
            <a:r>
              <a:rPr kumimoji="1"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9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900" b="1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・活動</a:t>
            </a:r>
            <a:r>
              <a:rPr kumimoji="1" lang="ja-JP" altLang="en-US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の内容が具体的にイメージできるような説明を入れること</a:t>
            </a:r>
            <a:r>
              <a:rPr kumimoji="1" lang="en-US" altLang="ja-JP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・枠内に収まる範囲内であれば、図や写真の添付も可能</a:t>
            </a:r>
            <a:r>
              <a:rPr kumimoji="1"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endParaRPr kumimoji="1"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25546" y="5481418"/>
            <a:ext cx="34590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例：まだ始めたばかりで地域への発信ができていない</a:t>
            </a:r>
            <a:r>
              <a:rPr kumimoji="1"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 協力者を見つけたい</a:t>
            </a:r>
            <a:endParaRPr kumimoji="1"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132649" y="5916009"/>
            <a:ext cx="3917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・「この障壁を乗り越えるために、この支援を希望する」という</a:t>
            </a:r>
            <a:r>
              <a:rPr kumimoji="1" lang="en-US" altLang="ja-JP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kumimoji="1" lang="ja-JP" altLang="en-US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関係性が</a:t>
            </a:r>
            <a:r>
              <a:rPr kumimoji="1" lang="ja-JP" altLang="en-US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伝わるようにできるだけ具体的に表記すること</a:t>
            </a:r>
            <a:endParaRPr kumimoji="1" lang="en-US" altLang="ja-JP" sz="900" b="1" dirty="0">
              <a:solidFill>
                <a:srgbClr val="DE3114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9577" y="5916009"/>
            <a:ext cx="37441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en-US" altLang="ja-JP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LP</a:t>
            </a:r>
            <a:r>
              <a:rPr kumimoji="1" lang="ja-JP" altLang="en-US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、チラシなどに記載のある例を参考に、</a:t>
            </a:r>
            <a:r>
              <a:rPr kumimoji="1" lang="en-US" altLang="ja-JP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希望する支援の内容を記載</a:t>
            </a:r>
            <a:r>
              <a:rPr kumimoji="1" lang="en-US" altLang="ja-JP" sz="7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7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7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kumimoji="1" lang="ja-JP" altLang="en-US" sz="7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ただし、ベストアクションに選ばれた場合でも支援内容は協議の</a:t>
            </a:r>
            <a:r>
              <a:rPr kumimoji="1" lang="ja-JP" altLang="en-US" sz="7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上改めて決定</a:t>
            </a:r>
            <a:endParaRPr kumimoji="1" lang="en-US" altLang="ja-JP" sz="700" b="1">
              <a:solidFill>
                <a:srgbClr val="DE3114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325353" y="5481418"/>
            <a:ext cx="3460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例：活動を紹介する映像の制作・発信</a:t>
            </a:r>
            <a:endParaRPr kumimoji="1" lang="en-US" altLang="ja-JP" sz="10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地域のパートナーとのマッチング</a:t>
            </a:r>
            <a:endParaRPr kumimoji="1" lang="en-US" altLang="ja-JP" sz="10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533460" y="776876"/>
            <a:ext cx="3327076" cy="338554"/>
          </a:xfrm>
          <a:prstGeom prst="rect">
            <a:avLst/>
          </a:prstGeom>
          <a:solidFill>
            <a:srgbClr val="DE3114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 b="1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記入イメージと注意点</a:t>
            </a:r>
            <a:endParaRPr kumimoji="1" lang="en-US" altLang="ja-JP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47277" y="5481101"/>
            <a:ext cx="2519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すで</a:t>
            </a:r>
            <a:r>
              <a:rPr kumimoji="1" lang="ja-JP" altLang="en-US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に始まっている活動で応募する場合、</a:t>
            </a:r>
            <a:r>
              <a:rPr kumimoji="1" lang="en-US" altLang="ja-JP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 </a:t>
            </a:r>
            <a:r>
              <a:rPr kumimoji="1" lang="ja-JP" altLang="en-US" sz="900" b="1" dirty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可能な範囲で以下のような情報</a:t>
            </a:r>
            <a:r>
              <a:rPr kumimoji="1" lang="ja-JP" altLang="en-US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</a:t>
            </a:r>
            <a:r>
              <a:rPr kumimoji="1" lang="ja-JP" altLang="en-US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記載</a:t>
            </a:r>
            <a:endParaRPr kumimoji="1"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98575" y="4738090"/>
            <a:ext cx="36009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例</a:t>
            </a:r>
            <a:r>
              <a:rPr kumimoji="1" lang="ja-JP" altLang="en-US" sz="1000" b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：今の活動メンバー＋地域団体「〇〇〇」</a:t>
            </a:r>
            <a:r>
              <a:rPr kumimoji="1"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　　　　　　　　　　　　　　　　　　　　　　　　　　　　　　　　　　　　　　　　　　　　　　　　　　　　　　　　　　　　　　　　　</a:t>
            </a:r>
            <a:r>
              <a:rPr kumimoji="1" lang="ja-JP" altLang="en-US" sz="1000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kumimoji="1"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98575" y="5014536"/>
            <a:ext cx="3614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kumimoji="1" lang="ja-JP" altLang="en-US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アクション</a:t>
            </a:r>
            <a:r>
              <a:rPr kumimoji="1" lang="ja-JP" altLang="en-US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を継続していく上で、携わっていくメンバーを</a:t>
            </a:r>
            <a:r>
              <a:rPr kumimoji="1" lang="en-US" altLang="ja-JP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簡潔に表記（</a:t>
            </a:r>
            <a:r>
              <a:rPr kumimoji="1" lang="ja-JP" altLang="en-US" sz="900" b="1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今後の</a:t>
            </a:r>
            <a:r>
              <a:rPr kumimoji="1" lang="ja-JP" altLang="en-US" sz="900" b="1" smtClean="0">
                <a:solidFill>
                  <a:srgbClr val="DE311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想定でも可）</a:t>
            </a:r>
            <a:endParaRPr kumimoji="1" lang="en-US" altLang="ja-JP" sz="900" b="1" dirty="0">
              <a:solidFill>
                <a:srgbClr val="DE3114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游ゴシック 本文">
      <a:majorFont>
        <a:latin typeface="BIZ UDPゴシック"/>
        <a:ea typeface="BIZ UDPゴシック"/>
        <a:cs typeface=""/>
      </a:majorFont>
      <a:minorFont>
        <a:latin typeface="BIZ UDPゴシック"/>
        <a:ea typeface="BIZ UD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1248</TotalTime>
  <Words>681</Words>
  <Application>Microsoft Office PowerPoint</Application>
  <PresentationFormat>ワイド画面</PresentationFormat>
  <Paragraphs>28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BIZ UDPゴシック</vt:lpstr>
      <vt:lpstr>Yu Gothic UI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saki.tanaka@odakyu-ag.co.jp</dc:creator>
  <cp:lastModifiedBy>a2230259</cp:lastModifiedBy>
  <cp:revision>103</cp:revision>
  <cp:lastPrinted>2023-11-28T03:18:35Z</cp:lastPrinted>
  <dcterms:created xsi:type="dcterms:W3CDTF">2022-12-21T04:38:48Z</dcterms:created>
  <dcterms:modified xsi:type="dcterms:W3CDTF">2024-09-20T00:20:16Z</dcterms:modified>
</cp:coreProperties>
</file>